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7" r:id="rId3"/>
    <p:sldId id="289" r:id="rId4"/>
    <p:sldId id="296" r:id="rId5"/>
    <p:sldId id="337" r:id="rId6"/>
    <p:sldId id="302" r:id="rId7"/>
    <p:sldId id="292" r:id="rId8"/>
    <p:sldId id="293" r:id="rId9"/>
    <p:sldId id="295" r:id="rId10"/>
    <p:sldId id="312" r:id="rId11"/>
    <p:sldId id="344" r:id="rId12"/>
    <p:sldId id="333" r:id="rId13"/>
    <p:sldId id="326" r:id="rId14"/>
    <p:sldId id="329" r:id="rId15"/>
    <p:sldId id="327" r:id="rId16"/>
    <p:sldId id="354" r:id="rId17"/>
    <p:sldId id="355" r:id="rId18"/>
    <p:sldId id="345" r:id="rId19"/>
    <p:sldId id="346" r:id="rId20"/>
    <p:sldId id="347" r:id="rId21"/>
    <p:sldId id="348" r:id="rId22"/>
    <p:sldId id="340" r:id="rId23"/>
    <p:sldId id="339" r:id="rId24"/>
    <p:sldId id="342" r:id="rId25"/>
    <p:sldId id="356" r:id="rId26"/>
    <p:sldId id="336" r:id="rId27"/>
    <p:sldId id="334" r:id="rId28"/>
    <p:sldId id="316" r:id="rId29"/>
    <p:sldId id="317" r:id="rId30"/>
    <p:sldId id="314" r:id="rId31"/>
    <p:sldId id="313" r:id="rId32"/>
    <p:sldId id="284" r:id="rId33"/>
    <p:sldId id="300" r:id="rId34"/>
    <p:sldId id="349" r:id="rId35"/>
    <p:sldId id="350" r:id="rId36"/>
    <p:sldId id="351" r:id="rId37"/>
    <p:sldId id="353" r:id="rId38"/>
    <p:sldId id="352" r:id="rId39"/>
    <p:sldId id="258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003BD"/>
    <a:srgbClr val="FFFFFF"/>
    <a:srgbClr val="7F7F7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7" autoAdjust="0"/>
  </p:normalViewPr>
  <p:slideViewPr>
    <p:cSldViewPr showGuides="1">
      <p:cViewPr varScale="1">
        <p:scale>
          <a:sx n="87" d="100"/>
          <a:sy n="87" d="100"/>
        </p:scale>
        <p:origin x="9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cat>
            <c:strRef>
              <c:f>工作表1!$A$2:$A$4</c:f>
              <c:strCache>
                <c:ptCount val="3"/>
                <c:pt idx="0">
                  <c:v>Android</c:v>
                </c:pt>
                <c:pt idx="1">
                  <c:v>Windows</c:v>
                </c:pt>
                <c:pt idx="2">
                  <c:v>Linux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EE84-4E9B-4F9C-9252-60E4C0CEC16B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9F78F-DFE1-4B8E-8580-98F3D4C21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73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7FD61E-C2AA-45BF-99AA-F0C3ACA461A5}" type="slidenum">
              <a:rPr lang="zh-TW" altLang="en-US" smtClean="0"/>
              <a:pPr>
                <a:defRPr/>
              </a:pPr>
              <a:t>18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27283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7FD61E-C2AA-45BF-99AA-F0C3ACA461A5}" type="slidenum">
              <a:rPr lang="zh-TW" altLang="en-US" smtClean="0"/>
              <a:pPr>
                <a:defRPr/>
              </a:pPr>
              <a:t>19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8921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7FD61E-C2AA-45BF-99AA-F0C3ACA461A5}" type="slidenum">
              <a:rPr lang="zh-TW" altLang="en-US" smtClean="0"/>
              <a:pPr>
                <a:defRPr/>
              </a:pPr>
              <a:t>20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03288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7FD61E-C2AA-45BF-99AA-F0C3ACA461A5}" type="slidenum">
              <a:rPr lang="zh-TW" altLang="en-US" smtClean="0"/>
              <a:pPr>
                <a:defRPr/>
              </a:pPr>
              <a:t>21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760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941168"/>
            <a:ext cx="7452320" cy="1296144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15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53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99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51790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12"/>
            <a:ext cx="9144000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2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789040"/>
            <a:ext cx="9144000" cy="2304256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827584" y="3789040"/>
            <a:ext cx="7488832" cy="22621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66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  <a:p>
            <a:pPr algn="ctr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LISTENING</a:t>
            </a:r>
            <a:endParaRPr lang="zh-TW" altLang="en-US" sz="2800" b="1" dirty="0"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1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64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13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04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05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72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C8EF-1A69-4300-A6D0-A650D72C2D2C}" type="datetimeFigureOut">
              <a:rPr lang="zh-TW" altLang="en-US" smtClean="0"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07BD-0736-403E-9519-6295A767E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79512" y="5013176"/>
            <a:ext cx="7488832" cy="108012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zh-TW" sz="36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Open Frame Tablet</a:t>
            </a:r>
            <a:r>
              <a:rPr lang="en-US" altLang="zh-TW" sz="3600" b="1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zh-TW" sz="3600" b="1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sz="22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ARM</a:t>
            </a:r>
            <a:r>
              <a:rPr lang="zh-TW" altLang="en-US" sz="22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2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Embedded Solutions Department</a:t>
            </a:r>
            <a:endParaRPr lang="zh-TW" altLang="en-US" sz="2200" dirty="0">
              <a:solidFill>
                <a:schemeClr val="tx2"/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79296" cy="1143000"/>
          </a:xfrm>
        </p:spPr>
        <p:txBody>
          <a:bodyPr/>
          <a:lstStyle/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OFT-07W01 Feature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" y="2220904"/>
            <a:ext cx="5111021" cy="3408292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4936966" y="2936101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TW" b="1" dirty="0" smtClean="0"/>
              <a:t>802.11 b/g/n </a:t>
            </a:r>
            <a:r>
              <a:rPr lang="en-US" altLang="zh-TW" b="1" dirty="0" err="1" smtClean="0"/>
              <a:t>WiFi</a:t>
            </a:r>
            <a:endParaRPr lang="en-US" altLang="zh-TW" b="1" dirty="0"/>
          </a:p>
        </p:txBody>
      </p:sp>
      <p:sp>
        <p:nvSpPr>
          <p:cNvPr id="9" name="圓角矩形 8"/>
          <p:cNvSpPr/>
          <p:nvPr/>
        </p:nvSpPr>
        <p:spPr>
          <a:xfrm>
            <a:off x="4936966" y="4088229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/>
              <a:t>10/100 </a:t>
            </a:r>
            <a:r>
              <a:rPr lang="en-US" altLang="zh-TW" b="1" dirty="0" smtClean="0"/>
              <a:t>LAN Ethernet</a:t>
            </a:r>
            <a:endParaRPr lang="zh-TW" altLang="en-US" b="1" dirty="0"/>
          </a:p>
        </p:txBody>
      </p:sp>
      <p:sp>
        <p:nvSpPr>
          <p:cNvPr id="37" name="圓角矩形 36"/>
          <p:cNvSpPr/>
          <p:nvPr/>
        </p:nvSpPr>
        <p:spPr>
          <a:xfrm>
            <a:off x="4936966" y="5240357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altLang="zh-TW" b="1" dirty="0"/>
              <a:t>12V to 19V DC input</a:t>
            </a:r>
          </a:p>
        </p:txBody>
      </p:sp>
      <p:sp>
        <p:nvSpPr>
          <p:cNvPr id="39" name="圓角矩形 38"/>
          <p:cNvSpPr/>
          <p:nvPr/>
        </p:nvSpPr>
        <p:spPr>
          <a:xfrm>
            <a:off x="4936966" y="4664293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altLang="zh-TW" b="1" dirty="0" err="1" smtClean="0"/>
              <a:t>Preboot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eXecution</a:t>
            </a:r>
            <a:r>
              <a:rPr lang="en-US" altLang="zh-TW" b="1" dirty="0" smtClean="0"/>
              <a:t> Environment</a:t>
            </a:r>
            <a:endParaRPr lang="en-US" altLang="zh-TW" b="1" dirty="0"/>
          </a:p>
        </p:txBody>
      </p:sp>
      <p:sp>
        <p:nvSpPr>
          <p:cNvPr id="13" name="圓角矩形 12"/>
          <p:cNvSpPr/>
          <p:nvPr/>
        </p:nvSpPr>
        <p:spPr>
          <a:xfrm>
            <a:off x="4936966" y="3512165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/>
              <a:t>Integrated antenna</a:t>
            </a:r>
            <a:endParaRPr lang="zh-TW" altLang="en-US" b="1" dirty="0"/>
          </a:p>
        </p:txBody>
      </p:sp>
      <p:sp>
        <p:nvSpPr>
          <p:cNvPr id="15" name="圓角矩形 14"/>
          <p:cNvSpPr/>
          <p:nvPr/>
        </p:nvSpPr>
        <p:spPr>
          <a:xfrm>
            <a:off x="4936966" y="1772816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TW" b="1" dirty="0" smtClean="0"/>
              <a:t>1GB or 2GB RAM</a:t>
            </a:r>
            <a:endParaRPr lang="en-US" altLang="zh-TW" b="1" dirty="0"/>
          </a:p>
        </p:txBody>
      </p:sp>
      <p:sp>
        <p:nvSpPr>
          <p:cNvPr id="16" name="圓角矩形 15"/>
          <p:cNvSpPr/>
          <p:nvPr/>
        </p:nvSpPr>
        <p:spPr>
          <a:xfrm>
            <a:off x="4936966" y="2360037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TW" b="1" dirty="0" smtClean="0"/>
              <a:t>8GB or 32GB </a:t>
            </a:r>
            <a:r>
              <a:rPr lang="en-US" altLang="zh-TW" b="1" dirty="0" err="1" smtClean="0"/>
              <a:t>eMMC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5909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39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" y="2220904"/>
            <a:ext cx="5111021" cy="3408292"/>
          </a:xfrm>
          <a:prstGeom prst="rect">
            <a:avLst/>
          </a:prstGeom>
        </p:spPr>
      </p:pic>
      <p:sp>
        <p:nvSpPr>
          <p:cNvPr id="38" name="圓角矩形 37"/>
          <p:cNvSpPr/>
          <p:nvPr/>
        </p:nvSpPr>
        <p:spPr>
          <a:xfrm>
            <a:off x="4936966" y="5528389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b="1" dirty="0"/>
              <a:t>Optional POE 802.3AT (10” only )</a:t>
            </a: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OFT-10/15/21W01 Feature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936966" y="2648069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TW" b="1" dirty="0" smtClean="0"/>
              <a:t>802.11 b/g/n </a:t>
            </a:r>
            <a:r>
              <a:rPr lang="en-US" altLang="zh-TW" b="1" dirty="0" err="1" smtClean="0"/>
              <a:t>WiFi</a:t>
            </a:r>
            <a:endParaRPr lang="en-US" altLang="zh-TW" b="1" dirty="0"/>
          </a:p>
        </p:txBody>
      </p:sp>
      <p:sp>
        <p:nvSpPr>
          <p:cNvPr id="22" name="圓角矩形 21"/>
          <p:cNvSpPr/>
          <p:nvPr/>
        </p:nvSpPr>
        <p:spPr>
          <a:xfrm>
            <a:off x="4936966" y="3800197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/>
              <a:t>10/100 </a:t>
            </a:r>
            <a:r>
              <a:rPr lang="en-US" altLang="zh-TW" b="1" dirty="0" smtClean="0"/>
              <a:t>LAN Ethernet</a:t>
            </a:r>
            <a:endParaRPr lang="zh-TW" altLang="en-US" b="1" dirty="0"/>
          </a:p>
        </p:txBody>
      </p:sp>
      <p:sp>
        <p:nvSpPr>
          <p:cNvPr id="23" name="圓角矩形 22"/>
          <p:cNvSpPr/>
          <p:nvPr/>
        </p:nvSpPr>
        <p:spPr>
          <a:xfrm>
            <a:off x="4936966" y="4952325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altLang="zh-TW" b="1" dirty="0" smtClean="0"/>
              <a:t>12V to 19V </a:t>
            </a:r>
            <a:r>
              <a:rPr lang="en-US" altLang="zh-TW" b="1" dirty="0"/>
              <a:t>DC </a:t>
            </a:r>
            <a:r>
              <a:rPr lang="en-US" altLang="zh-TW" b="1" dirty="0" smtClean="0"/>
              <a:t>input</a:t>
            </a:r>
            <a:endParaRPr lang="en-US" altLang="zh-TW" b="1" dirty="0"/>
          </a:p>
        </p:txBody>
      </p:sp>
      <p:sp>
        <p:nvSpPr>
          <p:cNvPr id="24" name="圓角矩形 23"/>
          <p:cNvSpPr/>
          <p:nvPr/>
        </p:nvSpPr>
        <p:spPr>
          <a:xfrm>
            <a:off x="4936966" y="4376261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altLang="zh-TW" b="1" dirty="0" err="1" smtClean="0"/>
              <a:t>Preboot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eXecution</a:t>
            </a:r>
            <a:r>
              <a:rPr lang="en-US" altLang="zh-TW" b="1" dirty="0" smtClean="0"/>
              <a:t> Environment</a:t>
            </a:r>
            <a:endParaRPr lang="en-US" altLang="zh-TW" b="1" dirty="0"/>
          </a:p>
        </p:txBody>
      </p:sp>
      <p:sp>
        <p:nvSpPr>
          <p:cNvPr id="25" name="圓角矩形 24"/>
          <p:cNvSpPr/>
          <p:nvPr/>
        </p:nvSpPr>
        <p:spPr>
          <a:xfrm>
            <a:off x="4936966" y="3224133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/>
              <a:t>Integrated antenna</a:t>
            </a:r>
            <a:endParaRPr lang="zh-TW" altLang="en-US" b="1" dirty="0"/>
          </a:p>
        </p:txBody>
      </p:sp>
      <p:sp>
        <p:nvSpPr>
          <p:cNvPr id="26" name="圓角矩形 25"/>
          <p:cNvSpPr/>
          <p:nvPr/>
        </p:nvSpPr>
        <p:spPr>
          <a:xfrm>
            <a:off x="4936966" y="1484784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TW" b="1" dirty="0" smtClean="0"/>
              <a:t>2GB RAM</a:t>
            </a:r>
            <a:endParaRPr lang="en-US" altLang="zh-TW" b="1" dirty="0"/>
          </a:p>
        </p:txBody>
      </p:sp>
      <p:sp>
        <p:nvSpPr>
          <p:cNvPr id="27" name="圓角矩形 26"/>
          <p:cNvSpPr/>
          <p:nvPr/>
        </p:nvSpPr>
        <p:spPr>
          <a:xfrm>
            <a:off x="4936966" y="2072005"/>
            <a:ext cx="3748216" cy="4928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tx2"/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TW" b="1" dirty="0" smtClean="0"/>
              <a:t>8GB or 32GB </a:t>
            </a:r>
            <a:r>
              <a:rPr lang="en-US" altLang="zh-TW" b="1" dirty="0" err="1" smtClean="0"/>
              <a:t>eMMC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5610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57878"/>
              </p:ext>
            </p:extLst>
          </p:nvPr>
        </p:nvGraphicFramePr>
        <p:xfrm>
          <a:off x="214577" y="1556792"/>
          <a:ext cx="8714847" cy="4017435"/>
        </p:xfrm>
        <a:graphic>
          <a:graphicData uri="http://schemas.openxmlformats.org/drawingml/2006/table">
            <a:tbl>
              <a:tblPr/>
              <a:tblGrid>
                <a:gridCol w="774062"/>
                <a:gridCol w="1464704"/>
                <a:gridCol w="1279667"/>
                <a:gridCol w="1649741"/>
                <a:gridCol w="983443"/>
                <a:gridCol w="1297308"/>
                <a:gridCol w="1265922"/>
              </a:tblGrid>
              <a:tr h="6844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Panel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Touch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44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Resolution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Luminance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View </a:t>
                      </a:r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Angle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(H+-)/ (V+-)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Touch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Bonding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Surface hardness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7"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1280*800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165° (H/V)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PCAP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Air bonding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6H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4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10.1"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1280*800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170° (H/V)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PCAP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Air bonding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6H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15.6"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1920*1080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kern="120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89°</a:t>
                      </a:r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/89</a:t>
                      </a:r>
                      <a:r>
                        <a:rPr lang="en-US" altLang="zh-TW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°</a:t>
                      </a:r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/89</a:t>
                      </a:r>
                      <a:r>
                        <a:rPr lang="en-US" altLang="zh-TW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°</a:t>
                      </a:r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/89</a:t>
                      </a:r>
                      <a:r>
                        <a:rPr lang="en-US" altLang="zh-TW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°</a:t>
                      </a:r>
                      <a:endParaRPr lang="en-US" sz="1400" b="1" kern="1200" dirty="0" smtClean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PCAP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OH-cell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</a:t>
                      </a:r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H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21.5"</a:t>
                      </a:r>
                      <a:endParaRPr lang="en-US" altLang="zh-TW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1920*1080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kern="120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178°(H/V)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PCAP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on-cell</a:t>
                      </a:r>
                      <a:endParaRPr lang="en-US" sz="1400" b="1" kern="1200" dirty="0">
                        <a:solidFill>
                          <a:srgbClr val="000099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6H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4 Panel Size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evalue-tech\taipei\User\企劃部\Marketing\002_pic圖庫\Images\RGB\open frame\OFT.2016.4.22\IMG_54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15654" r="6134" b="18874"/>
          <a:stretch/>
        </p:blipFill>
        <p:spPr bwMode="auto">
          <a:xfrm>
            <a:off x="960801" y="1772816"/>
            <a:ext cx="7671134" cy="38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341406" y="53012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DC Jack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11560" y="4725144"/>
            <a:ext cx="101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LAN Port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29479" y="407707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USB2.0*2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9479" y="321297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HDMI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90338" y="2380238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Audio Jack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860338" y="1994061"/>
            <a:ext cx="10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Micro SD</a:t>
            </a:r>
            <a:endParaRPr lang="zh-TW" altLang="en-US" dirty="0"/>
          </a:p>
        </p:txBody>
      </p:sp>
      <p:cxnSp>
        <p:nvCxnSpPr>
          <p:cNvPr id="6" name="直線單箭頭接點 5"/>
          <p:cNvCxnSpPr>
            <a:stCxn id="33" idx="3"/>
          </p:cNvCxnSpPr>
          <p:nvPr/>
        </p:nvCxnSpPr>
        <p:spPr>
          <a:xfrm>
            <a:off x="1365660" y="2564904"/>
            <a:ext cx="1029001" cy="288032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32" idx="3"/>
          </p:cNvCxnSpPr>
          <p:nvPr/>
        </p:nvCxnSpPr>
        <p:spPr>
          <a:xfrm flipV="1">
            <a:off x="855960" y="3212976"/>
            <a:ext cx="1858066" cy="184666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31" idx="3"/>
          </p:cNvCxnSpPr>
          <p:nvPr/>
        </p:nvCxnSpPr>
        <p:spPr>
          <a:xfrm flipV="1">
            <a:off x="1216636" y="3509963"/>
            <a:ext cx="1943827" cy="75177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30" idx="3"/>
          </p:cNvCxnSpPr>
          <p:nvPr/>
        </p:nvCxnSpPr>
        <p:spPr>
          <a:xfrm flipV="1">
            <a:off x="1621965" y="3833769"/>
            <a:ext cx="2077580" cy="107604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3" idx="3"/>
          </p:cNvCxnSpPr>
          <p:nvPr/>
        </p:nvCxnSpPr>
        <p:spPr>
          <a:xfrm flipV="1">
            <a:off x="2231393" y="4138613"/>
            <a:ext cx="1929195" cy="1347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接點 1032"/>
          <p:cNvCxnSpPr>
            <a:stCxn id="38" idx="1"/>
          </p:cNvCxnSpPr>
          <p:nvPr/>
        </p:nvCxnSpPr>
        <p:spPr>
          <a:xfrm flipH="1">
            <a:off x="6970239" y="2178727"/>
            <a:ext cx="890099" cy="386177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External IO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2631" r="15958" b="4939"/>
          <a:stretch/>
        </p:blipFill>
        <p:spPr>
          <a:xfrm>
            <a:off x="2323751" y="1804168"/>
            <a:ext cx="4496499" cy="4063387"/>
          </a:xfrm>
          <a:prstGeom prst="rect">
            <a:avLst/>
          </a:prstGeom>
        </p:spPr>
      </p:pic>
      <p:sp>
        <p:nvSpPr>
          <p:cNvPr id="48" name="文字方塊 47"/>
          <p:cNvSpPr txBox="1"/>
          <p:nvPr/>
        </p:nvSpPr>
        <p:spPr>
          <a:xfrm>
            <a:off x="3232394" y="1124744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RS485</a:t>
            </a: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ea typeface="新細明體" pitchFamily="18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372200" y="1268760"/>
            <a:ext cx="9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Speaker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4168498" y="1412776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RS232</a:t>
            </a:r>
            <a:endParaRPr lang="zh-TW" altLang="en-US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2411760" y="141277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USB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7506017" y="182560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A-MIC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1289274" y="160088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GPIO</a:t>
            </a:r>
            <a:endParaRPr lang="zh-TW" altLang="en-US" dirty="0"/>
          </a:p>
        </p:txBody>
      </p:sp>
      <p:sp>
        <p:nvSpPr>
          <p:cNvPr id="96" name="文字方塊 95"/>
          <p:cNvSpPr txBox="1"/>
          <p:nvPr/>
        </p:nvSpPr>
        <p:spPr>
          <a:xfrm>
            <a:off x="5148064" y="1126485"/>
            <a:ext cx="82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Touch</a:t>
            </a:r>
          </a:p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Button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4381" y="5445224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DC input 4pin header</a:t>
            </a:r>
          </a:p>
        </p:txBody>
      </p:sp>
      <p:cxnSp>
        <p:nvCxnSpPr>
          <p:cNvPr id="8" name="直線接點 7"/>
          <p:cNvCxnSpPr>
            <a:stCxn id="86" idx="2"/>
          </p:cNvCxnSpPr>
          <p:nvPr/>
        </p:nvCxnSpPr>
        <p:spPr>
          <a:xfrm>
            <a:off x="1618852" y="1970214"/>
            <a:ext cx="1224956" cy="378666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5" idx="2"/>
          </p:cNvCxnSpPr>
          <p:nvPr/>
        </p:nvCxnSpPr>
        <p:spPr>
          <a:xfrm>
            <a:off x="2693248" y="1782108"/>
            <a:ext cx="695904" cy="53325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48" idx="2"/>
          </p:cNvCxnSpPr>
          <p:nvPr/>
        </p:nvCxnSpPr>
        <p:spPr>
          <a:xfrm>
            <a:off x="3614165" y="1494076"/>
            <a:ext cx="236382" cy="804507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57" idx="2"/>
          </p:cNvCxnSpPr>
          <p:nvPr/>
        </p:nvCxnSpPr>
        <p:spPr>
          <a:xfrm flipH="1">
            <a:off x="4488110" y="1782108"/>
            <a:ext cx="62159" cy="48292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96" idx="2"/>
          </p:cNvCxnSpPr>
          <p:nvPr/>
        </p:nvCxnSpPr>
        <p:spPr>
          <a:xfrm flipH="1">
            <a:off x="5076056" y="1772816"/>
            <a:ext cx="483788" cy="504056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52" idx="2"/>
          </p:cNvCxnSpPr>
          <p:nvPr/>
        </p:nvCxnSpPr>
        <p:spPr>
          <a:xfrm flipH="1">
            <a:off x="5587068" y="1638092"/>
            <a:ext cx="1250452" cy="60176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80" idx="1"/>
          </p:cNvCxnSpPr>
          <p:nvPr/>
        </p:nvCxnSpPr>
        <p:spPr>
          <a:xfrm flipH="1">
            <a:off x="6233020" y="2010268"/>
            <a:ext cx="1272997" cy="21281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6" idx="3"/>
          </p:cNvCxnSpPr>
          <p:nvPr/>
        </p:nvCxnSpPr>
        <p:spPr>
          <a:xfrm flipV="1">
            <a:off x="2677992" y="5373216"/>
            <a:ext cx="2542080" cy="25667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Internal IO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63" y="1405086"/>
            <a:ext cx="5661649" cy="49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Placement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95002" y="5949280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view</a:t>
            </a:r>
            <a:endParaRPr lang="zh-TW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Back Mounting Design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8516"/>
            <a:ext cx="5658765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508104" y="5949280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view</a:t>
            </a:r>
            <a:endParaRPr lang="zh-TW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08" y="1385889"/>
            <a:ext cx="963456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79512" y="5949280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Example:10W01</a:t>
            </a:r>
            <a:endParaRPr lang="zh-TW" altLang="en-US" sz="16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754052" y="5949280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view</a:t>
            </a:r>
            <a:endParaRPr lang="zh-TW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Back Mounting Design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31" y="1393040"/>
            <a:ext cx="6368938" cy="45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9512" y="5949280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Example:10W01</a:t>
            </a:r>
            <a:endParaRPr lang="zh-TW" altLang="en-US" sz="16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8" y="1236047"/>
            <a:ext cx="7584678" cy="508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145020" y="2496820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Wall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7317740" y="2959100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904740" y="2298701"/>
            <a:ext cx="155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Wall box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5077460" y="2760980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807460" y="1826261"/>
            <a:ext cx="2273300" cy="45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Panel bracket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3980180" y="2288540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801620" y="1475741"/>
            <a:ext cx="2623820" cy="45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OFT-10W01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2974340" y="1938020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094740" y="1140461"/>
            <a:ext cx="233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Front bezel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向下箭號 17"/>
          <p:cNvSpPr/>
          <p:nvPr/>
        </p:nvSpPr>
        <p:spPr>
          <a:xfrm>
            <a:off x="1267460" y="1602740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Wall mount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Reference Design 1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34" y="1432560"/>
            <a:ext cx="6537278" cy="4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38" y="1441829"/>
            <a:ext cx="2111707" cy="177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41020" y="1430021"/>
            <a:ext cx="343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Customization fixture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442529" y="5322025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Wall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向下箭號 22"/>
          <p:cNvSpPr/>
          <p:nvPr/>
        </p:nvSpPr>
        <p:spPr>
          <a:xfrm flipV="1">
            <a:off x="6615249" y="5116285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 flipV="1">
            <a:off x="4374969" y="5116285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891609" y="5748746"/>
            <a:ext cx="489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OFT-10W01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with front bezel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26" name="向下箭號 25"/>
          <p:cNvSpPr/>
          <p:nvPr/>
        </p:nvSpPr>
        <p:spPr>
          <a:xfrm flipV="1">
            <a:off x="3064329" y="5543005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217489" y="5322026"/>
            <a:ext cx="18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Wall box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4140"/>
            <a:ext cx="2090841" cy="17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Wall mount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Reference Design 1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38641"/>
            <a:ext cx="6984776" cy="465651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607746" y="6118540"/>
            <a:ext cx="153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(picture from Google)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93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14" y="1739900"/>
            <a:ext cx="5192581" cy="375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34" y="1567499"/>
            <a:ext cx="7115765" cy="429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718300" y="5438140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Wall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 flipV="1">
            <a:off x="6891020" y="5232400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flipV="1">
            <a:off x="4650740" y="5232400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167380" y="5864861"/>
            <a:ext cx="489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OFT-10W01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with front bezel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向下箭號 14"/>
          <p:cNvSpPr/>
          <p:nvPr/>
        </p:nvSpPr>
        <p:spPr>
          <a:xfrm flipV="1">
            <a:off x="3340100" y="5659120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493260" y="5438141"/>
            <a:ext cx="18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Wall box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50900" y="5826761"/>
            <a:ext cx="209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Screw cover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向下箭號 19"/>
          <p:cNvSpPr/>
          <p:nvPr/>
        </p:nvSpPr>
        <p:spPr>
          <a:xfrm flipV="1">
            <a:off x="1778000" y="5410200"/>
            <a:ext cx="216000" cy="4725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1582058"/>
            <a:ext cx="2037724" cy="153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Wall mount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Reference Design 2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41" y="1465943"/>
            <a:ext cx="6771061" cy="48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442529" y="5322025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Wall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向下箭號 4"/>
          <p:cNvSpPr/>
          <p:nvPr/>
        </p:nvSpPr>
        <p:spPr>
          <a:xfrm flipV="1">
            <a:off x="6615249" y="5116285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flipV="1">
            <a:off x="4702629" y="5116285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37429" y="5748746"/>
            <a:ext cx="489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OFT-10W01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with front bezel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向下箭號 8"/>
          <p:cNvSpPr/>
          <p:nvPr/>
        </p:nvSpPr>
        <p:spPr>
          <a:xfrm flipV="1">
            <a:off x="3910149" y="5543005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545149" y="5322026"/>
            <a:ext cx="18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Wall box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向下箭號 10"/>
          <p:cNvSpPr/>
          <p:nvPr/>
        </p:nvSpPr>
        <p:spPr>
          <a:xfrm flipV="1">
            <a:off x="2713809" y="5527765"/>
            <a:ext cx="216000" cy="21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527629" y="5733506"/>
            <a:ext cx="18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Name plate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457959"/>
            <a:ext cx="2501900" cy="18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Wall mount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Reference Design 3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17694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13" y="1452420"/>
            <a:ext cx="6035575" cy="48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Extended </a:t>
            </a:r>
            <a:r>
              <a:rPr lang="en-US" altLang="zh-TW" b="1" dirty="0">
                <a:solidFill>
                  <a:schemeClr val="bg1"/>
                </a:solidFill>
              </a:rPr>
              <a:t>Bracket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5974992"/>
            <a:ext cx="254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*Bracket Sold Separately</a:t>
            </a: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39189" y="5610726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view</a:t>
            </a:r>
            <a:endParaRPr lang="zh-TW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Front </a:t>
            </a:r>
            <a:r>
              <a:rPr lang="en-US" altLang="zh-TW" b="1" dirty="0">
                <a:solidFill>
                  <a:schemeClr val="bg1"/>
                </a:solidFill>
              </a:rPr>
              <a:t>Mounting Design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5974992"/>
            <a:ext cx="254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*Bracket Sold Separately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14" y="1416369"/>
            <a:ext cx="6687773" cy="424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156176" y="5610726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view</a:t>
            </a:r>
            <a:endParaRPr lang="zh-TW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5610726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Example:10W01</a:t>
            </a:r>
            <a:endParaRPr lang="zh-TW" altLang="en-US" sz="16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54052" y="5610726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view</a:t>
            </a:r>
            <a:endParaRPr lang="zh-TW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Front </a:t>
            </a:r>
            <a:r>
              <a:rPr lang="en-US" altLang="zh-TW" b="1" dirty="0">
                <a:solidFill>
                  <a:schemeClr val="bg1"/>
                </a:solidFill>
              </a:rPr>
              <a:t>Mounting Design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5974992"/>
            <a:ext cx="254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*Bracket Sold Separately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5610726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Example:10W01</a:t>
            </a:r>
            <a:endParaRPr lang="zh-TW" altLang="en-US" sz="16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6502"/>
            <a:ext cx="5616624" cy="41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2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2.ubergizmo.com/wp-content/uploads/2015/04/backup-andr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3194"/>
            <a:ext cx="2165857" cy="16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26" y="1928400"/>
            <a:ext cx="2658010" cy="2025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33" y="4891046"/>
            <a:ext cx="2115876" cy="1439559"/>
          </a:xfrm>
          <a:prstGeom prst="rect">
            <a:avLst/>
          </a:prstGeom>
        </p:spPr>
      </p:pic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1809007558"/>
              </p:ext>
            </p:extLst>
          </p:nvPr>
        </p:nvGraphicFramePr>
        <p:xfrm>
          <a:off x="1745420" y="1075208"/>
          <a:ext cx="5610215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3814044" y="3797966"/>
            <a:ext cx="148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  <a:cs typeface="Tahoma" pitchFamily="34" charset="0"/>
              </a:rPr>
              <a:t>Ubuntu </a:t>
            </a:r>
            <a:r>
              <a:rPr lang="en-US" altLang="zh-TW" b="1" dirty="0" smtClean="0">
                <a:solidFill>
                  <a:prstClr val="black"/>
                </a:solidFill>
                <a:cs typeface="Tahoma" pitchFamily="34" charset="0"/>
              </a:rPr>
              <a:t>14.04</a:t>
            </a:r>
            <a:endParaRPr lang="zh-TW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045180" y="2324786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  <a:cs typeface="Tahoma" pitchFamily="34" charset="0"/>
              </a:rPr>
              <a:t>Android </a:t>
            </a:r>
            <a:r>
              <a:rPr lang="en-US" altLang="zh-TW" b="1" dirty="0" smtClean="0">
                <a:solidFill>
                  <a:prstClr val="black"/>
                </a:solidFill>
                <a:cs typeface="Tahoma" pitchFamily="34" charset="0"/>
              </a:rPr>
              <a:t>4.4</a:t>
            </a:r>
            <a:endParaRPr lang="en-US" altLang="zh-TW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42620" y="2315055"/>
            <a:ext cx="148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prstClr val="black"/>
                </a:solidFill>
                <a:cs typeface="Tahoma" pitchFamily="34" charset="0"/>
              </a:rPr>
              <a:t>Windows 8.1 </a:t>
            </a:r>
          </a:p>
          <a:p>
            <a:r>
              <a:rPr lang="en-US" altLang="zh-TW" b="1" dirty="0" smtClean="0">
                <a:solidFill>
                  <a:prstClr val="black"/>
                </a:solidFill>
                <a:cs typeface="Tahoma" pitchFamily="34" charset="0"/>
              </a:rPr>
              <a:t>Windows 10</a:t>
            </a:r>
            <a:endParaRPr lang="zh-TW" altLang="en-US" b="1" dirty="0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Multi-OS </a:t>
            </a:r>
            <a:r>
              <a:rPr lang="en-US" altLang="zh-TW" b="1" dirty="0">
                <a:solidFill>
                  <a:schemeClr val="bg1"/>
                </a:solidFill>
              </a:rPr>
              <a:t>Compatibility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7308304" cy="48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"/>
          <p:cNvSpPr txBox="1">
            <a:spLocks noChangeArrowheads="1"/>
          </p:cNvSpPr>
          <p:nvPr/>
        </p:nvSpPr>
        <p:spPr bwMode="black">
          <a:xfrm>
            <a:off x="280022" y="1717411"/>
            <a:ext cx="7816850" cy="430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1. Can memory size expand to 2GB above?</a:t>
            </a:r>
            <a:endParaRPr lang="en-US" altLang="zh-TW" sz="2400" dirty="0">
              <a:solidFill>
                <a:srgbClr val="000000"/>
              </a:solidFill>
              <a:latin typeface="Calibri" panose="020F0502020204030204" pitchFamily="34" charset="0"/>
              <a:ea typeface="新細明體" pitchFamily="18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 2GB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2. Does display support dual-display?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 LCD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+ HDMI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/>
            </a:r>
            <a:b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</a:b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 Windows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/ Linux: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extended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mode</a:t>
            </a:r>
            <a:b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</a:b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 Android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: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extended mode by APP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3. Can system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support 64bit OS? </a:t>
            </a:r>
            <a:endParaRPr lang="en-US" altLang="zh-TW" sz="2400" dirty="0" smtClean="0">
              <a:solidFill>
                <a:srgbClr val="000000"/>
              </a:solidFill>
              <a:latin typeface="Calibri" panose="020F0502020204030204" pitchFamily="34" charset="0"/>
              <a:ea typeface="新細明體" pitchFamily="18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Android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&amp;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Ubuntu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4. Can system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support 32bit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OS?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Windows</a:t>
            </a:r>
            <a:endParaRPr kumimoji="0" lang="en-US" altLang="zh-TW" sz="2400" dirty="0" smtClean="0">
              <a:solidFill>
                <a:srgbClr val="000000"/>
              </a:solidFill>
              <a:latin typeface="Calibri" panose="020F0502020204030204" pitchFamily="34" charset="0"/>
              <a:ea typeface="新細明體" pitchFamily="18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Q&amp;A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"/>
          <p:cNvSpPr txBox="1">
            <a:spLocks noChangeArrowheads="1"/>
          </p:cNvSpPr>
          <p:nvPr/>
        </p:nvSpPr>
        <p:spPr bwMode="black">
          <a:xfrm>
            <a:off x="280022" y="1717411"/>
            <a:ext cx="7816850" cy="51152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5. Which Android version is supported now?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 Android 4.4 (Kernel 3.10)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6. How to update Android OS?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 by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SD card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/ USB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(OTA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update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)</a:t>
            </a:r>
          </a:p>
          <a:p>
            <a:pPr marL="0"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7. Which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Linux distribution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is supported now?</a:t>
            </a:r>
          </a:p>
          <a:p>
            <a:pPr marL="0"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Ubuntu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14.04 (Kernel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3.16)</a:t>
            </a:r>
          </a:p>
          <a:p>
            <a:pPr marL="0"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8. Can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we provide Linux Kernel source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code?</a:t>
            </a:r>
            <a:endParaRPr lang="en-US" altLang="zh-TW" sz="2400" dirty="0">
              <a:solidFill>
                <a:srgbClr val="000000"/>
              </a:solidFill>
              <a:latin typeface="Calibri" panose="020F0502020204030204" pitchFamily="34" charset="0"/>
              <a:ea typeface="新細明體" pitchFamily="18" charset="-120"/>
            </a:endParaRPr>
          </a:p>
          <a:p>
            <a:pPr marL="0"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    provide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kernel installation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package (BSP)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9. Which Windows 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version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</a:rPr>
              <a:t>could be pre-installed now?</a:t>
            </a:r>
            <a:endParaRPr lang="en-US" altLang="zh-TW" sz="2400" dirty="0">
              <a:solidFill>
                <a:srgbClr val="000000"/>
              </a:solidFill>
              <a:latin typeface="Calibri" panose="020F0502020204030204" pitchFamily="34" charset="0"/>
              <a:ea typeface="新細明體" pitchFamily="18" charset="-12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latin typeface="Calibri" panose="020F0502020204030204" pitchFamily="34" charset="0"/>
                <a:ea typeface="新細明體" pitchFamily="18" charset="-120"/>
              </a:rPr>
              <a:t>Windows 8.1/10 </a:t>
            </a:r>
            <a:r>
              <a:rPr lang="en-US" altLang="zh-TW" sz="2400" dirty="0">
                <a:latin typeface="Calibri" panose="020F0502020204030204" pitchFamily="34" charset="0"/>
                <a:ea typeface="新細明體" pitchFamily="18" charset="-120"/>
              </a:rPr>
              <a:t>Embedded </a:t>
            </a:r>
            <a:r>
              <a:rPr lang="en-US" altLang="zh-TW" sz="2400" dirty="0" smtClean="0">
                <a:latin typeface="Calibri" panose="020F0502020204030204" pitchFamily="34" charset="0"/>
                <a:ea typeface="新細明體" pitchFamily="18" charset="-120"/>
              </a:rPr>
              <a:t>Industry retail (</a:t>
            </a:r>
            <a:r>
              <a:rPr lang="en-US" altLang="zh-TW" sz="2400" dirty="0" err="1" smtClean="0">
                <a:latin typeface="Calibri" panose="020F0502020204030204" pitchFamily="34" charset="0"/>
                <a:ea typeface="新細明體" pitchFamily="18" charset="-120"/>
              </a:rPr>
              <a:t>ePKEA</a:t>
            </a:r>
            <a:r>
              <a:rPr lang="en-US" altLang="zh-TW" sz="2400" dirty="0" smtClean="0">
                <a:latin typeface="Calibri" panose="020F0502020204030204" pitchFamily="34" charset="0"/>
                <a:ea typeface="新細明體" pitchFamily="18" charset="-120"/>
              </a:rPr>
              <a:t>)</a:t>
            </a:r>
            <a:endParaRPr lang="en-US" altLang="zh-TW" sz="2400" dirty="0">
              <a:latin typeface="Calibri" panose="020F0502020204030204" pitchFamily="34" charset="0"/>
              <a:ea typeface="新細明體" pitchFamily="18" charset="-12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ea typeface="新細明體" pitchFamily="18" charset="-12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ea typeface="新細明體" pitchFamily="18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Q&amp;A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Low cost &amp; low power panel PC like tablet</a:t>
            </a:r>
          </a:p>
          <a:p>
            <a:r>
              <a:rPr lang="en-US" altLang="zh-TW" dirty="0" smtClean="0"/>
              <a:t>Power on without battery</a:t>
            </a: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Fully </a:t>
            </a:r>
            <a:r>
              <a:rPr lang="en-US" altLang="zh-TW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flat touch </a:t>
            </a:r>
            <a:r>
              <a:rPr lang="en-US" altLang="zh-TW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screen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Slim design but </a:t>
            </a:r>
            <a:r>
              <a:rPr lang="en-US" altLang="zh-TW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with strength</a:t>
            </a:r>
            <a:endParaRPr lang="en-US" altLang="zh-TW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Fit into any embedded </a:t>
            </a:r>
            <a:r>
              <a:rPr lang="en-US" altLang="zh-TW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</a:p>
          <a:p>
            <a:pPr>
              <a:spcBef>
                <a:spcPts val="600"/>
              </a:spcBef>
            </a:pPr>
            <a:r>
              <a:rPr lang="en-US" altLang="zh-TW" dirty="0" smtClean="0"/>
              <a:t>Compatible </a:t>
            </a:r>
            <a:r>
              <a:rPr lang="en-US" altLang="zh-TW" dirty="0"/>
              <a:t>with </a:t>
            </a:r>
            <a:r>
              <a:rPr lang="en-US" altLang="zh-TW" dirty="0" smtClean="0"/>
              <a:t>multi-OS </a:t>
            </a:r>
            <a:r>
              <a:rPr lang="en-US" altLang="zh-TW" dirty="0"/>
              <a:t>platform</a:t>
            </a:r>
          </a:p>
          <a:p>
            <a:pPr marL="0" indent="0">
              <a:spcBef>
                <a:spcPts val="600"/>
              </a:spcBef>
              <a:buNone/>
            </a:pPr>
            <a:endParaRPr lang="zh-TW" altLang="en-US" dirty="0">
              <a:solidFill>
                <a:prstClr val="black"/>
              </a:solidFill>
              <a:cs typeface="Tahoma" panose="020B060403050404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Concept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8"/>
          <p:cNvSpPr txBox="1">
            <a:spLocks noChangeArrowheads="1"/>
          </p:cNvSpPr>
          <p:nvPr/>
        </p:nvSpPr>
        <p:spPr bwMode="black">
          <a:xfrm>
            <a:off x="611560" y="1988840"/>
            <a:ext cx="7816850" cy="1791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 smtClean="0">
                <a:solidFill>
                  <a:srgbClr val="000000"/>
                </a:solidFill>
                <a:ea typeface="新細明體" pitchFamily="18" charset="-120"/>
              </a:rPr>
              <a:t>10. What’s warranty period ?</a:t>
            </a:r>
          </a:p>
          <a:p>
            <a:pPr lv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ea typeface="新細明體" pitchFamily="18" charset="-120"/>
              </a:rPr>
              <a:t>      12+3 months (extra 3 months for delivery/ warehouse)</a:t>
            </a:r>
            <a:endParaRPr kumimoji="0" lang="en-US" altLang="zh-TW" sz="2400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en-US" altLang="zh-TW" sz="2400" dirty="0" smtClean="0">
                <a:solidFill>
                  <a:srgbClr val="000000"/>
                </a:solidFill>
                <a:ea typeface="新細明體" pitchFamily="18" charset="-120"/>
              </a:rPr>
              <a:t>11.What’s CPU</a:t>
            </a:r>
            <a:r>
              <a:rPr kumimoji="0" lang="zh-TW" altLang="en-US" sz="2400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kumimoji="0" lang="en-US" altLang="zh-TW" sz="2400" dirty="0" smtClean="0">
                <a:solidFill>
                  <a:srgbClr val="000000"/>
                </a:solidFill>
                <a:ea typeface="新細明體" pitchFamily="18" charset="-120"/>
              </a:rPr>
              <a:t>life time guarantee?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en-US" altLang="zh-TW" sz="2400" dirty="0" smtClean="0">
                <a:solidFill>
                  <a:srgbClr val="000000"/>
                </a:solidFill>
                <a:ea typeface="新細明體" pitchFamily="18" charset="-120"/>
              </a:rPr>
              <a:t>       3+2 years (2015~2018, extend to 2020) 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Q&amp;A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30" y="1772816"/>
            <a:ext cx="44005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4" y="1628800"/>
            <a:ext cx="8906251" cy="3960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44008" y="1700808"/>
            <a:ext cx="50405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339752" y="458112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31840" y="4869160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48064" y="4869160"/>
            <a:ext cx="864096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1547664" y="4869160"/>
            <a:ext cx="792088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527884" y="5121188"/>
            <a:ext cx="0" cy="6840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778134" y="5085184"/>
            <a:ext cx="810090" cy="75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968043" y="2492896"/>
            <a:ext cx="0" cy="33123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1036087" y="583662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USB 3.0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055639" y="583662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PCIe</a:t>
            </a:r>
            <a:r>
              <a:rPr lang="en-US" altLang="zh-TW" dirty="0" smtClean="0"/>
              <a:t> 2.0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59771" y="5835655"/>
            <a:ext cx="15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 Display Pipes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72200" y="583662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SDIO 3.0</a:t>
            </a:r>
            <a:endParaRPr lang="zh-TW" altLang="en-US" dirty="0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Cherry </a:t>
            </a:r>
            <a:r>
              <a:rPr lang="en-US" altLang="zh-TW" b="1" dirty="0">
                <a:solidFill>
                  <a:schemeClr val="bg1"/>
                </a:solidFill>
              </a:rPr>
              <a:t>Trail Z8300 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422016" y="2043498"/>
            <a:ext cx="2593691" cy="3452986"/>
            <a:chOff x="1331639" y="2122922"/>
            <a:chExt cx="2593691" cy="3452986"/>
          </a:xfrm>
        </p:grpSpPr>
        <p:sp>
          <p:nvSpPr>
            <p:cNvPr id="4" name="矩形 3"/>
            <p:cNvSpPr/>
            <p:nvPr/>
          </p:nvSpPr>
          <p:spPr>
            <a:xfrm>
              <a:off x="1656376" y="2122922"/>
              <a:ext cx="1944216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 Q4</a:t>
              </a:r>
              <a:endPara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1331639" y="2982217"/>
              <a:ext cx="2593691" cy="2593691"/>
              <a:chOff x="1331639" y="2717630"/>
              <a:chExt cx="2593691" cy="2593691"/>
            </a:xfrm>
          </p:grpSpPr>
          <p:pic>
            <p:nvPicPr>
              <p:cNvPr id="8" name="Picture 2" descr="C:\Users\peterc\Desktop\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39" y="2717630"/>
                <a:ext cx="2593691" cy="2593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文字方塊 2"/>
              <p:cNvSpPr txBox="1"/>
              <p:nvPr/>
            </p:nvSpPr>
            <p:spPr>
              <a:xfrm>
                <a:off x="1422016" y="3603877"/>
                <a:ext cx="241293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b="1" dirty="0">
                    <a:solidFill>
                      <a:schemeClr val="bg1"/>
                    </a:solidFill>
                  </a:rPr>
                  <a:t>7”/ 10”/15”/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</a:rPr>
                  <a:t>21” </a:t>
                </a:r>
              </a:p>
              <a:p>
                <a:pPr algn="ctr"/>
                <a:r>
                  <a:rPr lang="en-US" altLang="zh-TW" sz="2000" b="1" dirty="0" smtClean="0">
                    <a:solidFill>
                      <a:schemeClr val="bg1"/>
                    </a:solidFill>
                  </a:rPr>
                  <a:t>Open </a:t>
                </a:r>
                <a:r>
                  <a:rPr lang="en-US" altLang="zh-TW" sz="2000" b="1" dirty="0">
                    <a:solidFill>
                      <a:schemeClr val="bg1"/>
                    </a:solidFill>
                  </a:rPr>
                  <a:t>Frame Tablet </a:t>
                </a:r>
                <a:endParaRPr lang="en-US" altLang="zh-TW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TW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000" b="1" dirty="0">
                    <a:solidFill>
                      <a:schemeClr val="bg1"/>
                    </a:solidFill>
                  </a:rPr>
                  <a:t>with Bay Trail</a:t>
                </a:r>
                <a:endParaRPr lang="en-US" altLang="zh-TW" sz="1200" b="1" dirty="0">
                  <a:solidFill>
                    <a:schemeClr val="bg1"/>
                  </a:solidFill>
                </a:endParaRPr>
              </a:p>
              <a:p>
                <a:endParaRPr lang="zh-TW" altLang="en-US" dirty="0"/>
              </a:p>
            </p:txBody>
          </p:sp>
        </p:grpSp>
      </p:grpSp>
      <p:grpSp>
        <p:nvGrpSpPr>
          <p:cNvPr id="10" name="群組 9"/>
          <p:cNvGrpSpPr/>
          <p:nvPr/>
        </p:nvGrpSpPr>
        <p:grpSpPr>
          <a:xfrm>
            <a:off x="5471395" y="2043498"/>
            <a:ext cx="2593691" cy="3452986"/>
            <a:chOff x="5796133" y="2122920"/>
            <a:chExt cx="2593691" cy="3452986"/>
          </a:xfrm>
        </p:grpSpPr>
        <p:sp>
          <p:nvSpPr>
            <p:cNvPr id="7" name="矩形 6"/>
            <p:cNvSpPr/>
            <p:nvPr/>
          </p:nvSpPr>
          <p:spPr>
            <a:xfrm>
              <a:off x="6120870" y="2122920"/>
              <a:ext cx="1944216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2016 Q4</a:t>
              </a:r>
              <a:endPara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5796133" y="2982215"/>
              <a:ext cx="2593691" cy="2593691"/>
              <a:chOff x="5796136" y="1662881"/>
              <a:chExt cx="2593691" cy="2593691"/>
            </a:xfrm>
          </p:grpSpPr>
          <p:pic>
            <p:nvPicPr>
              <p:cNvPr id="11" name="Picture 2" descr="C:\Users\peterc\Desktop\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1662881"/>
                <a:ext cx="2593691" cy="2593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文字方塊 12"/>
              <p:cNvSpPr txBox="1"/>
              <p:nvPr/>
            </p:nvSpPr>
            <p:spPr>
              <a:xfrm>
                <a:off x="5886513" y="2527267"/>
                <a:ext cx="241293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b="1" dirty="0">
                    <a:solidFill>
                      <a:schemeClr val="bg1"/>
                    </a:solidFill>
                  </a:rPr>
                  <a:t>7”/ 10”/15”/21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</a:rPr>
                  <a:t>” </a:t>
                </a:r>
              </a:p>
              <a:p>
                <a:pPr algn="ctr"/>
                <a:r>
                  <a:rPr lang="en-US" altLang="zh-TW" sz="2000" b="1" dirty="0" smtClean="0">
                    <a:solidFill>
                      <a:schemeClr val="bg1"/>
                    </a:solidFill>
                  </a:rPr>
                  <a:t>Open </a:t>
                </a:r>
                <a:r>
                  <a:rPr lang="en-US" altLang="zh-TW" sz="2000" b="1" dirty="0">
                    <a:solidFill>
                      <a:schemeClr val="bg1"/>
                    </a:solidFill>
                  </a:rPr>
                  <a:t>Frame Tablet </a:t>
                </a:r>
                <a:endParaRPr lang="en-US" altLang="zh-TW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TW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000" b="1" dirty="0">
                    <a:solidFill>
                      <a:schemeClr val="bg1"/>
                    </a:solidFill>
                  </a:rPr>
                  <a:t>with 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</a:rPr>
                  <a:t>Cherry Trail</a:t>
                </a:r>
                <a:endParaRPr lang="en-US" altLang="zh-TW" sz="1200" b="1" dirty="0">
                  <a:solidFill>
                    <a:schemeClr val="bg1"/>
                  </a:solidFill>
                </a:endParaRPr>
              </a:p>
              <a:p>
                <a:endParaRPr lang="zh-TW" altLang="en-US" dirty="0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Roadmap 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6983439" cy="5109658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4000" b="1" dirty="0" smtClean="0">
                <a:solidFill>
                  <a:schemeClr val="bg1"/>
                </a:solidFill>
              </a:rPr>
              <a:t>OFT-XXW02 </a:t>
            </a:r>
            <a:r>
              <a:rPr lang="en-US" altLang="zh-TW" sz="4000" b="1" dirty="0">
                <a:solidFill>
                  <a:schemeClr val="bg1"/>
                </a:solidFill>
              </a:rPr>
              <a:t>Block Diagram 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88829"/>
            <a:ext cx="5839454" cy="5196972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4000" b="1" dirty="0" smtClean="0">
                <a:solidFill>
                  <a:schemeClr val="bg1"/>
                </a:solidFill>
              </a:rPr>
              <a:t>OFT-XXW02 </a:t>
            </a:r>
            <a:r>
              <a:rPr lang="en-US" altLang="zh-TW" sz="4000" b="1" dirty="0">
                <a:solidFill>
                  <a:schemeClr val="bg1"/>
                </a:solidFill>
              </a:rPr>
              <a:t>EVT Placement 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5287660" cy="516618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4000" b="1" dirty="0" smtClean="0">
                <a:solidFill>
                  <a:schemeClr val="bg1"/>
                </a:solidFill>
              </a:rPr>
              <a:t>OFT-XXW02 </a:t>
            </a:r>
            <a:r>
              <a:rPr lang="en-US" altLang="zh-TW" sz="4000" b="1" dirty="0">
                <a:solidFill>
                  <a:schemeClr val="bg1"/>
                </a:solidFill>
              </a:rPr>
              <a:t>EVT Placement 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818541" cy="504198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4000" b="1" dirty="0" smtClean="0">
                <a:solidFill>
                  <a:schemeClr val="bg1"/>
                </a:solidFill>
              </a:rPr>
              <a:t>OFT-XX02 </a:t>
            </a:r>
            <a:r>
              <a:rPr lang="en-US" altLang="zh-TW" sz="4000" b="1" dirty="0">
                <a:solidFill>
                  <a:schemeClr val="bg1"/>
                </a:solidFill>
              </a:rPr>
              <a:t>Block Diagram 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42" y="1628800"/>
            <a:ext cx="3627588" cy="22922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628800"/>
            <a:ext cx="3777312" cy="22922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149602"/>
            <a:ext cx="6708167" cy="2208484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4000" b="1" dirty="0" smtClean="0">
                <a:solidFill>
                  <a:schemeClr val="bg1"/>
                </a:solidFill>
              </a:rPr>
              <a:t>OFT-XX02 </a:t>
            </a:r>
            <a:r>
              <a:rPr lang="en-US" altLang="zh-TW" sz="4000" b="1" dirty="0">
                <a:solidFill>
                  <a:schemeClr val="bg1"/>
                </a:solidFill>
              </a:rPr>
              <a:t>EVT Placement 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9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1551" y="2240964"/>
            <a:ext cx="5098400" cy="32527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" y="1726658"/>
            <a:ext cx="6420301" cy="428138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Open frame tablet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2723143" cy="18159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5" y="1556792"/>
            <a:ext cx="1728192" cy="17281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7" y="1397511"/>
            <a:ext cx="2113449" cy="140979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21" y="2276719"/>
            <a:ext cx="1492062" cy="2235864"/>
          </a:xfrm>
          <a:prstGeom prst="rect">
            <a:avLst/>
          </a:prstGeom>
          <a:effectLst/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62" y="4680092"/>
            <a:ext cx="2389990" cy="1366299"/>
          </a:xfrm>
          <a:prstGeom prst="rect">
            <a:avLst/>
          </a:prstGeom>
        </p:spPr>
      </p:pic>
      <p:pic>
        <p:nvPicPr>
          <p:cNvPr id="13" name="Picture 4" descr="http://graphics8.nytimes.com/images/2009/03/29/business/29novelties_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1" y="4823606"/>
            <a:ext cx="2435199" cy="1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7" y="3394651"/>
            <a:ext cx="1979828" cy="1261504"/>
          </a:xfrm>
          <a:prstGeom prst="rect">
            <a:avLst/>
          </a:prstGeom>
          <a:effectLst/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37" y="1397512"/>
            <a:ext cx="2019529" cy="14097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23606"/>
            <a:ext cx="2199250" cy="1466625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7607746" y="6118540"/>
            <a:ext cx="153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(picture from Google)</a:t>
            </a:r>
            <a:endParaRPr lang="zh-TW" altLang="en-US" sz="1200" dirty="0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 smtClean="0">
                <a:solidFill>
                  <a:schemeClr val="bg1"/>
                </a:solidFill>
              </a:rPr>
              <a:t>Application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67694"/>
            <a:ext cx="4419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7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56" y="1484784"/>
            <a:ext cx="5371214" cy="491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07703" y="5013176"/>
            <a:ext cx="5352905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Bay Trail T-CR Z3735F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076277"/>
              </p:ext>
            </p:extLst>
          </p:nvPr>
        </p:nvGraphicFramePr>
        <p:xfrm>
          <a:off x="457200" y="1485219"/>
          <a:ext cx="8229600" cy="491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43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Intel ATOM Z3735F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err="1" smtClean="0"/>
                        <a:t>Rockchip</a:t>
                      </a:r>
                      <a:r>
                        <a:rPr lang="en-US" altLang="zh-TW" sz="1200" baseline="0" dirty="0" smtClean="0"/>
                        <a:t> RK3188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Freescale i.MX6Q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Quad core @ 1.33 GHz (Burst 1.83GHz)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Quad Core Cortex-A9 @ 1.6GHz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Quad Core Cortex-A9 @ 1.0GHz</a:t>
                      </a:r>
                    </a:p>
                  </a:txBody>
                  <a:tcPr anchor="ctr"/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err="1" smtClean="0"/>
                        <a:t>Antutu</a:t>
                      </a:r>
                      <a:r>
                        <a:rPr lang="en-US" altLang="zh-TW" sz="1200" dirty="0" smtClean="0"/>
                        <a:t> 5.X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Overall</a:t>
                      </a:r>
                      <a:endParaRPr lang="zh-TW" altLang="en-US" sz="1200" dirty="0"/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29851</a:t>
                      </a:r>
                      <a:endParaRPr lang="zh-TW" altLang="en-US" sz="1200" b="1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21900</a:t>
                      </a:r>
                      <a:endParaRPr lang="zh-TW" altLang="en-US" sz="1200" b="1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11104</a:t>
                      </a:r>
                      <a:endParaRPr lang="zh-TW" altLang="en-US" sz="1200" b="1" dirty="0"/>
                    </a:p>
                  </a:txBody>
                  <a:tcPr anchor="ctr"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Multitask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3947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4438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2049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Runtime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2064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1352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713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RAM Ops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2158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2303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1018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RAM Speed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3281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1179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519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CPU Integer (multi-thread)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3035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2048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938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CPU float-point (multi-thread)</a:t>
                      </a:r>
                      <a:endParaRPr lang="zh-TW" altLang="en-US" sz="1200" dirty="0"/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2984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2403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1098</a:t>
                      </a:r>
                      <a:endParaRPr lang="zh-TW" altLang="en-US" sz="1200" dirty="0"/>
                    </a:p>
                  </a:txBody>
                  <a:tcPr anchor="ctr"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CPU Integer (single thread)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1572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1303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636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CPU float-point (single thread)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1696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1450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693</a:t>
                      </a:r>
                      <a:endParaRPr lang="zh-TW" altLang="en-US" sz="1200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2D Graphics (1920×1080)</a:t>
                      </a:r>
                      <a:endParaRPr lang="zh-TW" altLang="en-US" sz="1200" dirty="0"/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1346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1052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609</a:t>
                      </a:r>
                      <a:endParaRPr lang="zh-TW" altLang="en-US" sz="1200" dirty="0"/>
                    </a:p>
                  </a:txBody>
                  <a:tcPr anchor="ctr"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3D Graphics (1920×1080)</a:t>
                      </a:r>
                      <a:endParaRPr lang="zh-TW" altLang="en-US" sz="1200" dirty="0"/>
                    </a:p>
                  </a:txBody>
                  <a:tcPr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5904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3013</a:t>
                      </a:r>
                      <a:endParaRPr lang="zh-TW" altLang="en-US" sz="1200" dirty="0"/>
                    </a:p>
                  </a:txBody>
                  <a:tcPr anchor="ctr"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312</a:t>
                      </a:r>
                      <a:endParaRPr lang="zh-TW" altLang="en-US" sz="1200" dirty="0"/>
                    </a:p>
                  </a:txBody>
                  <a:tcPr anchor="ctr"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Benchmark with ARM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-pins.com/images/price-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61" y="3999221"/>
            <a:ext cx="1089501" cy="8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6026261" y="2072344"/>
            <a:ext cx="1570075" cy="139431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Intel E3845/</a:t>
            </a:r>
          </a:p>
          <a:p>
            <a:pPr algn="ctr"/>
            <a:r>
              <a:rPr lang="en-US" altLang="zh-TW" b="1" dirty="0" smtClean="0"/>
              <a:t>J1900</a:t>
            </a:r>
            <a:endParaRPr lang="en-US" altLang="zh-TW" b="1" dirty="0"/>
          </a:p>
        </p:txBody>
      </p:sp>
      <p:sp>
        <p:nvSpPr>
          <p:cNvPr id="6" name="橢圓 5"/>
          <p:cNvSpPr/>
          <p:nvPr/>
        </p:nvSpPr>
        <p:spPr>
          <a:xfrm>
            <a:off x="2930591" y="2512307"/>
            <a:ext cx="1428308" cy="1372468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Intel</a:t>
            </a:r>
          </a:p>
          <a:p>
            <a:pPr algn="ctr"/>
            <a:r>
              <a:rPr lang="en-US" altLang="zh-TW" b="1" dirty="0" smtClean="0"/>
              <a:t>Z3735F</a:t>
            </a:r>
            <a:endParaRPr lang="en-US" altLang="zh-TW" dirty="0"/>
          </a:p>
        </p:txBody>
      </p:sp>
      <p:sp>
        <p:nvSpPr>
          <p:cNvPr id="7" name="橢圓 6"/>
          <p:cNvSpPr/>
          <p:nvPr/>
        </p:nvSpPr>
        <p:spPr>
          <a:xfrm>
            <a:off x="4950224" y="4319355"/>
            <a:ext cx="1562987" cy="143185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Freescale  </a:t>
            </a:r>
            <a:r>
              <a:rPr lang="en-US" altLang="zh-TW" b="1" dirty="0"/>
              <a:t>i.MX6Q</a:t>
            </a:r>
            <a:endParaRPr lang="zh-TW" altLang="en-US" b="1" dirty="0"/>
          </a:p>
        </p:txBody>
      </p:sp>
      <p:sp>
        <p:nvSpPr>
          <p:cNvPr id="8" name="五邊形 7"/>
          <p:cNvSpPr/>
          <p:nvPr/>
        </p:nvSpPr>
        <p:spPr>
          <a:xfrm>
            <a:off x="1043608" y="5892229"/>
            <a:ext cx="7488832" cy="489099"/>
          </a:xfrm>
          <a:prstGeom prst="homePlat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------------      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 High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五邊形 9"/>
          <p:cNvSpPr/>
          <p:nvPr/>
        </p:nvSpPr>
        <p:spPr>
          <a:xfrm rot="16200000">
            <a:off x="-1098852" y="3677021"/>
            <a:ext cx="4774022" cy="489099"/>
          </a:xfrm>
          <a:prstGeom prst="homePlat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-----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 High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b="1" dirty="0">
                <a:solidFill>
                  <a:schemeClr val="bg1"/>
                </a:solidFill>
              </a:rPr>
              <a:t>Cost-performance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652</Words>
  <Application>Microsoft Office PowerPoint</Application>
  <PresentationFormat>如螢幕大小 (4:3)</PresentationFormat>
  <Paragraphs>243</Paragraphs>
  <Slides>39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4" baseType="lpstr">
      <vt:lpstr>新細明體</vt:lpstr>
      <vt:lpstr>Arial</vt:lpstr>
      <vt:lpstr>Calibri</vt:lpstr>
      <vt:lpstr>Tahoma</vt:lpstr>
      <vt:lpstr>Office 佈景主題</vt:lpstr>
      <vt:lpstr>Open Frame Tablet ARM Embedded Solutions Department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OFT-07W01 Feature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Peter Chen (陳信昌)</dc:creator>
  <cp:lastModifiedBy>Dennis Hsieh (謝政遠)</cp:lastModifiedBy>
  <cp:revision>206</cp:revision>
  <dcterms:created xsi:type="dcterms:W3CDTF">2015-08-03T05:26:21Z</dcterms:created>
  <dcterms:modified xsi:type="dcterms:W3CDTF">2016-06-02T05:24:24Z</dcterms:modified>
</cp:coreProperties>
</file>